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7.xml"/><Relationship Id="rId22" Type="http://schemas.openxmlformats.org/officeDocument/2006/relationships/font" Target="fonts/Lato-boldItalic.fntdata"/><Relationship Id="rId10" Type="http://schemas.openxmlformats.org/officeDocument/2006/relationships/slide" Target="slides/slide6.xml"/><Relationship Id="rId21" Type="http://schemas.openxmlformats.org/officeDocument/2006/relationships/font" Target="fonts/Lat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regular.fntdata"/><Relationship Id="rId14" Type="http://schemas.openxmlformats.org/officeDocument/2006/relationships/slide" Target="slides/slide10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slide" Target="slides/slide1.xml"/><Relationship Id="rId19" Type="http://schemas.openxmlformats.org/officeDocument/2006/relationships/font" Target="fonts/Lato-regular.fntdata"/><Relationship Id="rId6" Type="http://schemas.openxmlformats.org/officeDocument/2006/relationships/slide" Target="slides/slide2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gif>
</file>

<file path=ppt/media/image11.png>
</file>

<file path=ppt/media/image12.png>
</file>

<file path=ppt/media/image13.png>
</file>

<file path=ppt/media/image2.gif>
</file>

<file path=ppt/media/image3.gif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Shape 1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Shape 6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Shape 62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Shape 63"/>
          <p:cNvSpPr txBox="1"/>
          <p:nvPr>
            <p:ph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buClr>
                <a:schemeClr val="dk1"/>
              </a:buClr>
              <a:buSzPct val="100000"/>
              <a:buFont typeface="Lato"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" name="Shape 18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" name="Shape 19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hape 2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Shape 23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" name="Shape 2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" name="Shape 2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hape 29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Shape 30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Shape 3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" name="Shape 3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hape 4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hape 4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Shape 46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0" name="Shape 5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" name="Shape 51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1"/>
              </a:buClr>
              <a:buSzPct val="100000"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3" name="Shape 5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hape 56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Shape 5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Shape 58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3.gif"/><Relationship Id="rId6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B99B"/>
                </a:solidFill>
              </a:rPr>
              <a:t>TENSORFLOW</a:t>
            </a:r>
          </a:p>
        </p:txBody>
      </p:sp>
      <p:sp>
        <p:nvSpPr>
          <p:cNvPr id="73" name="Shape 7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A guide by SUFYAN KAZI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phy.gif"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3550" y="32000"/>
            <a:ext cx="6020450" cy="3382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64125" y="2524000"/>
            <a:ext cx="5146200" cy="2244900"/>
          </a:xfrm>
          <a:prstGeom prst="wedgeRectCallout">
            <a:avLst>
              <a:gd fmla="val -24212" name="adj1"/>
              <a:gd fmla="val 50301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 txBox="1"/>
          <p:nvPr>
            <p:ph type="title"/>
          </p:nvPr>
        </p:nvSpPr>
        <p:spPr>
          <a:xfrm>
            <a:off x="140325" y="2597000"/>
            <a:ext cx="4969800" cy="200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9600">
                <a:solidFill>
                  <a:schemeClr val="dk1"/>
                </a:solidFill>
              </a:rPr>
              <a:t>Gracias!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9A3">
            <a:alpha val="38080"/>
          </a:srgbClr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/>
          <p:cNvPicPr preferRelativeResize="0"/>
          <p:nvPr/>
        </p:nvPicPr>
        <p:blipFill rotWithShape="1">
          <a:blip r:embed="rId3">
            <a:alphaModFix/>
          </a:blip>
          <a:srcRect b="0" l="27581" r="27729" t="0"/>
          <a:stretch/>
        </p:blipFill>
        <p:spPr>
          <a:xfrm>
            <a:off x="5057775" y="0"/>
            <a:ext cx="4086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 txBox="1"/>
          <p:nvPr>
            <p:ph idx="4294967295" type="title"/>
          </p:nvPr>
        </p:nvSpPr>
        <p:spPr>
          <a:xfrm>
            <a:off x="0" y="712150"/>
            <a:ext cx="5800800" cy="76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WHAT IS</a:t>
            </a:r>
            <a:br>
              <a:rPr lang="en" sz="3600">
                <a:solidFill>
                  <a:schemeClr val="dk1"/>
                </a:solidFill>
              </a:rPr>
            </a:br>
            <a:r>
              <a:rPr lang="en" sz="3600">
                <a:solidFill>
                  <a:schemeClr val="dk1"/>
                </a:solidFill>
              </a:rPr>
              <a:t>TENSORFLOW?</a:t>
            </a:r>
          </a:p>
        </p:txBody>
      </p:sp>
      <p:sp>
        <p:nvSpPr>
          <p:cNvPr id="80" name="Shape 80"/>
          <p:cNvSpPr txBox="1"/>
          <p:nvPr>
            <p:ph idx="4294967295" type="title"/>
          </p:nvPr>
        </p:nvSpPr>
        <p:spPr>
          <a:xfrm>
            <a:off x="800" y="1771650"/>
            <a:ext cx="5057700" cy="3067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Font typeface="Lato"/>
              <a:buChar char="➔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Open source machine learning library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Font typeface="Lato"/>
              <a:buChar char="➔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Behind RankBrain, SmartReply, inter alia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Font typeface="Lato"/>
              <a:buChar char="➔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NLP, Image Recognition, Prediction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Font typeface="Lato"/>
              <a:buChar char="➔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HOTDOG! or !HOTDOG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Font typeface="Lato"/>
              <a:buChar char="➔"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Can draw cats. </a:t>
            </a:r>
          </a:p>
        </p:txBody>
      </p:sp>
      <p:cxnSp>
        <p:nvCxnSpPr>
          <p:cNvPr id="81" name="Shape 81"/>
          <p:cNvCxnSpPr/>
          <p:nvPr/>
        </p:nvCxnSpPr>
        <p:spPr>
          <a:xfrm>
            <a:off x="128600" y="1771650"/>
            <a:ext cx="48021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/>
              <a:t>CATS</a:t>
            </a:r>
          </a:p>
        </p:txBody>
      </p:sp>
      <p:pic>
        <p:nvPicPr>
          <p:cNvPr descr="giphy.gif"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7575" y="1912650"/>
            <a:ext cx="4566425" cy="256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93" name="Shape 9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TENSOR</a:t>
            </a:r>
          </a:p>
        </p:txBody>
      </p:sp>
      <p:sp>
        <p:nvSpPr>
          <p:cNvPr id="95" name="Shape 9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A MULTI-DIMENSIONAL COLLECTION OF DATA USED IN DATA MINING AND PROCESSING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02050" y="2239050"/>
            <a:ext cx="2139901" cy="246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Shape 101"/>
          <p:cNvGrpSpPr/>
          <p:nvPr/>
        </p:nvGrpSpPr>
        <p:grpSpPr>
          <a:xfrm>
            <a:off x="4981287" y="3231299"/>
            <a:ext cx="2212050" cy="1291879"/>
            <a:chOff x="6803275" y="395363"/>
            <a:chExt cx="2212050" cy="2537076"/>
          </a:xfrm>
        </p:grpSpPr>
        <p:pic>
          <p:nvPicPr>
            <p:cNvPr id="102" name="Shape 10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03" name="Shape 103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" name="Shape 104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A Hypercube</a:t>
              </a:r>
            </a:p>
            <a:p>
              <a:pPr lvl="0" rtl="0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SzPct val="91666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Lorem Ipsum dolor hypercube sit amet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</a:p>
            <a:p>
              <a:pPr lvl="0" rtl="0">
                <a:spcBef>
                  <a:spcPts val="0"/>
                </a:spcBef>
                <a:spcAft>
                  <a:spcPts val="800"/>
                </a:spcAft>
                <a:buNone/>
              </a:pPr>
              <a:r>
                <a:t/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descr="hypercube-gif-21.gif" id="105" name="Shape 105"/>
          <p:cNvPicPr preferRelativeResize="0"/>
          <p:nvPr/>
        </p:nvPicPr>
        <p:blipFill rotWithShape="1">
          <a:blip r:embed="rId5">
            <a:alphaModFix/>
          </a:blip>
          <a:srcRect b="9771" l="0" r="0" t="0"/>
          <a:stretch/>
        </p:blipFill>
        <p:spPr>
          <a:xfrm>
            <a:off x="299575" y="389750"/>
            <a:ext cx="4762500" cy="4297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06" name="Shape 10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06025" y="75375"/>
            <a:ext cx="3267500" cy="19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/>
          <p:nvPr/>
        </p:nvSpPr>
        <p:spPr>
          <a:xfrm>
            <a:off x="7144525" y="2067444"/>
            <a:ext cx="1929000" cy="3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800"/>
              </a:spcAft>
              <a:buClr>
                <a:schemeClr val="dk2"/>
              </a:buClr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 Hypercat</a:t>
            </a:r>
          </a:p>
          <a:p>
            <a:pPr lvl="0" rtl="0">
              <a:spcBef>
                <a:spcPts val="0"/>
              </a:spcBef>
              <a:spcAft>
                <a:spcPts val="800"/>
              </a:spcAft>
              <a:buClr>
                <a:schemeClr val="dk2"/>
              </a:buClr>
              <a:buSzPct val="91666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Lorem Ipsum dolor hypercube sit amet </a:t>
            </a:r>
          </a:p>
          <a:p>
            <a:pPr lvl="0" rtl="0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0150" y="162725"/>
            <a:ext cx="4922775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13" name="Shape 11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 txBox="1"/>
          <p:nvPr/>
        </p:nvSpPr>
        <p:spPr>
          <a:xfrm>
            <a:off x="2414575" y="687400"/>
            <a:ext cx="4314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FLOW=MANIPULATION</a:t>
            </a:r>
          </a:p>
        </p:txBody>
      </p:sp>
      <p:sp>
        <p:nvSpPr>
          <p:cNvPr id="115" name="Shape 11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For a matrix </a:t>
            </a: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m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x </a:t>
            </a: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n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x </a:t>
            </a: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p: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latin typeface="Raleway"/>
                <a:ea typeface="Raleway"/>
                <a:cs typeface="Raleway"/>
                <a:sym typeface="Raleway"/>
              </a:rPr>
              <a:t>Where F= p x p DFT, I= identity matrix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15150" y="3432575"/>
            <a:ext cx="3252775" cy="112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 rotWithShape="1">
          <a:blip r:embed="rId6">
            <a:alphaModFix/>
          </a:blip>
          <a:srcRect b="42494" l="25819" r="25464" t="41395"/>
          <a:stretch/>
        </p:blipFill>
        <p:spPr>
          <a:xfrm>
            <a:off x="2344713" y="2157450"/>
            <a:ext cx="4454573" cy="8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hape 122"/>
          <p:cNvPicPr preferRelativeResize="0"/>
          <p:nvPr/>
        </p:nvPicPr>
        <p:blipFill rotWithShape="1">
          <a:blip r:embed="rId3">
            <a:alphaModFix/>
          </a:blip>
          <a:srcRect b="14093" l="2132" r="6751" t="65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Graph Object =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tf.Tensor + tf.Operations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</a:rPr>
              <a:t>tf.Graph()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28" name="Shape 128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" name="Shape 129"/>
          <p:cNvGrpSpPr/>
          <p:nvPr/>
        </p:nvGrpSpPr>
        <p:grpSpPr>
          <a:xfrm>
            <a:off x="6548307" y="2464047"/>
            <a:ext cx="2445421" cy="2537076"/>
            <a:chOff x="6803275" y="395363"/>
            <a:chExt cx="2212050" cy="2537076"/>
          </a:xfrm>
        </p:grpSpPr>
        <p:pic>
          <p:nvPicPr>
            <p:cNvPr id="130" name="Shape 1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31" name="Shape 131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2" name="Shape 13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800"/>
                </a:spcAft>
                <a:buNone/>
              </a:pPr>
              <a:r>
                <a:rPr b="1"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For a tutorial check: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 https://codelabs.developers.google.com/codelabs/tensorflow-for-poets</a:t>
              </a:r>
            </a:p>
          </p:txBody>
        </p:sp>
      </p:grpSp>
      <p:sp>
        <p:nvSpPr>
          <p:cNvPr id="133" name="Shape 13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How to install:</a:t>
            </a:r>
          </a:p>
          <a:p>
            <a:pPr indent="-355600" lvl="0" marL="457200" rtl="0">
              <a:spcBef>
                <a:spcPts val="0"/>
              </a:spcBef>
              <a:buSzPct val="100000"/>
              <a:buAutoNum type="arabicParenR"/>
            </a:pPr>
            <a:r>
              <a:rPr lang="en" sz="2000"/>
              <a:t>p</a:t>
            </a:r>
            <a:r>
              <a:rPr lang="en" sz="2000"/>
              <a:t>ip install tensorflow</a:t>
            </a:r>
          </a:p>
          <a:p>
            <a:pPr indent="-355600" lvl="0" marL="457200" rtl="0">
              <a:spcBef>
                <a:spcPts val="0"/>
              </a:spcBef>
              <a:buSzPct val="100000"/>
              <a:buAutoNum type="arabicParenR"/>
            </a:pPr>
            <a:r>
              <a:rPr lang="en" sz="2000"/>
              <a:t>s</a:t>
            </a:r>
            <a:r>
              <a:rPr lang="en" sz="2000"/>
              <a:t>udo apt-get install python3-pip python3-pip python3-dev python-virtualenv</a:t>
            </a:r>
          </a:p>
          <a:p>
            <a:pPr indent="-355600" lvl="0" marL="457200" rtl="0">
              <a:spcBef>
                <a:spcPts val="0"/>
              </a:spcBef>
              <a:buSzPct val="100000"/>
              <a:buAutoNum type="arabicParenR"/>
            </a:pPr>
            <a:r>
              <a:rPr lang="en" sz="2000"/>
              <a:t>s</a:t>
            </a:r>
            <a:r>
              <a:rPr lang="en" sz="2000"/>
              <a:t>ource ~/tensorflow/bin/activate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38" name="Shape 138"/>
          <p:cNvPicPr preferRelativeResize="0"/>
          <p:nvPr/>
        </p:nvPicPr>
        <p:blipFill rotWithShape="1">
          <a:blip r:embed="rId3">
            <a:alphaModFix/>
          </a:blip>
          <a:srcRect b="0" l="26143" r="26148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2"/>
              </a:buClr>
              <a:buSzPct val="36666"/>
              <a:buFont typeface="Arial"/>
              <a:buNone/>
            </a:pPr>
            <a:r>
              <a:rPr b="1" lang="en" sz="3000">
                <a:solidFill>
                  <a:schemeClr val="dk1"/>
                </a:solidFill>
              </a:rPr>
              <a:t>Image Recognition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